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7" r:id="rId2"/>
    <p:sldId id="324" r:id="rId3"/>
    <p:sldId id="325" r:id="rId4"/>
    <p:sldId id="326" r:id="rId5"/>
    <p:sldId id="263" r:id="rId6"/>
    <p:sldId id="321" r:id="rId7"/>
    <p:sldId id="327" r:id="rId8"/>
    <p:sldId id="328" r:id="rId9"/>
    <p:sldId id="258" r:id="rId10"/>
    <p:sldId id="261" r:id="rId11"/>
    <p:sldId id="262" r:id="rId12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37D48990-819A-4CB4-98B5-CE25C94C5A90}">
          <p14:sldIdLst>
            <p14:sldId id="267"/>
            <p14:sldId id="324"/>
            <p14:sldId id="325"/>
            <p14:sldId id="326"/>
            <p14:sldId id="263"/>
            <p14:sldId id="321"/>
            <p14:sldId id="327"/>
            <p14:sldId id="328"/>
            <p14:sldId id="258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5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9" autoAdjust="0"/>
    <p:restoredTop sz="93910" autoAdjust="0"/>
  </p:normalViewPr>
  <p:slideViewPr>
    <p:cSldViewPr snapToGrid="0">
      <p:cViewPr varScale="1">
        <p:scale>
          <a:sx n="93" d="100"/>
          <a:sy n="93" d="100"/>
        </p:scale>
        <p:origin x="7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364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9F893-4F63-435C-8375-6AAE643545E9}" type="datetimeFigureOut">
              <a:rPr lang="sv-SE" smtClean="0"/>
              <a:t>2021-09-02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BE136-CC37-4BD0-B948-4F734FB8C85D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9455B-A017-4F6C-9527-4332F6F41114}"/>
              </a:ext>
            </a:extLst>
          </p:cNvPr>
          <p:cNvSpPr txBox="1"/>
          <p:nvPr/>
        </p:nvSpPr>
        <p:spPr>
          <a:xfrm>
            <a:off x="1" y="8690541"/>
            <a:ext cx="2350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73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42CCA-F011-46CA-B4AE-D8CB4AFC968E}" type="datetimeFigureOut">
              <a:rPr lang="en-GB" smtClean="0"/>
              <a:t>02/09/2021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1C740-7330-441A-80F0-A683365F94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7DC7-E57F-4B80-91A1-FF4BC33B9423}"/>
              </a:ext>
            </a:extLst>
          </p:cNvPr>
          <p:cNvSpPr txBox="1"/>
          <p:nvPr/>
        </p:nvSpPr>
        <p:spPr>
          <a:xfrm>
            <a:off x="1" y="9142474"/>
            <a:ext cx="2350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1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ltGray">
          <a:xfrm>
            <a:off x="0" y="4031096"/>
            <a:ext cx="12192000" cy="244510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40894"/>
            <a:ext cx="9540000" cy="238760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377300"/>
            <a:ext cx="9540000" cy="71552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581FF-0643-47A1-8D7B-CBC100CA9E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425" y="77152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41325"/>
            <a:ext cx="5220000" cy="56880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531FA636-9C67-4ECD-8E2E-26D8753C5A80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1163B8A-4C81-4483-BCC7-9E15609F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26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ic 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0" cy="642600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B5DE62-4482-4AEA-9C5A-612E749B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82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 R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80DA2-90D2-4DB1-8328-FEBEC6F62116}"/>
              </a:ext>
            </a:extLst>
          </p:cNvPr>
          <p:cNvSpPr/>
          <p:nvPr userDrawn="1"/>
        </p:nvSpPr>
        <p:spPr bwMode="white">
          <a:xfrm>
            <a:off x="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53772"/>
            <a:ext cx="5220000" cy="56755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8348DBCC-3D09-46F2-807A-5CE6C499C89D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F3A5904-4335-4331-9067-C4CA3BF8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37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ue 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80DA2-90D2-4DB1-8328-FEBEC6F62116}"/>
              </a:ext>
            </a:extLst>
          </p:cNvPr>
          <p:cNvSpPr/>
          <p:nvPr userDrawn="1"/>
        </p:nvSpPr>
        <p:spPr bwMode="white">
          <a:xfrm>
            <a:off x="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53772"/>
            <a:ext cx="5220000" cy="567556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902B20C1-D301-4035-8DC6-D7F56E188B54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4627097-727F-4137-8430-122F902F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1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88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ic 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42600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162CD8-2020-4B3C-B750-4DDC0FAA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2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64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 L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80DA2-90D2-4DB1-8328-FEBEC6F62116}"/>
              </a:ext>
            </a:extLst>
          </p:cNvPr>
          <p:cNvSpPr/>
          <p:nvPr userDrawn="1"/>
        </p:nvSpPr>
        <p:spPr bwMode="white">
          <a:xfrm>
            <a:off x="609600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9425" y="453771"/>
            <a:ext cx="5220000" cy="56755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93687567-EF76-4ACB-AE19-2B676B50FFCE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863AFE3-DAE6-4134-9B04-93F76135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2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65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ue 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80DA2-90D2-4DB1-8328-FEBEC6F62116}"/>
              </a:ext>
            </a:extLst>
          </p:cNvPr>
          <p:cNvSpPr/>
          <p:nvPr userDrawn="1"/>
        </p:nvSpPr>
        <p:spPr bwMode="white">
          <a:xfrm>
            <a:off x="609600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9425" y="453772"/>
            <a:ext cx="5220000" cy="567556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A91F30F0-0013-4EEF-A1A2-0D0846C77F13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96602C-EB35-4424-8E9B-BD71DF48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1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3CEEAF-AA68-480E-B46A-73994DDE212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4000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E1756A-DCCC-4FBC-8087-9B41431149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2857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9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Grey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3CEEAF-AA68-480E-B46A-73994DDE212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4000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E1756A-DCCC-4FBC-8087-9B41431149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2857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33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x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4FD6-6965-42FB-BAAE-EB96003A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2896A9-21ED-47CA-BB7D-A06FAA65F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216" y="1343005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9DC0B0-9301-4DDA-87A2-D9BCBEEF9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216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7F34E17-59E5-4651-B193-C4201B2917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2216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46B459-0A8C-4DD8-81A3-8F655580BD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40909" y="1343006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5A1B18-0C55-4499-BB39-A5065E2F3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0909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B174B38-83EE-495F-B3C0-9F4E6E7BCB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40909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F98CEC9-5C3C-4F20-918E-8FF3FC4B28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02261" y="1343006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3182A64-AC09-46DC-A037-22CE1C1900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02261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2336217-462D-478A-9C7F-727F90236F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02261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CE6539F-94E3-42E9-8502-B92BE05D1FD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216" y="3874162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30BC81D-3A31-4792-9E66-95F2DFE1BA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2216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913B9190-7BBE-4E58-BFB4-FB5DDCCCE4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2216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A4EC62BA-8514-4964-BE47-6896611BD89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909" y="3874164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095BEB2-2A42-48AA-88B7-085C82953B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40909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C1DCF3E-4371-49D8-A3E5-A41B70FF93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40909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50BD1882-5F80-42C4-9CAE-EF390FF907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02261" y="3874162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527CE44-BBFA-43CF-9052-0A4FB859CF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02261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1DBFF56E-0743-4B50-9ECA-2742F89DC23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02261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AA49E-44DA-4058-9D16-F1943E3F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6AA5B-6BEF-4D0D-83A2-F2D2A913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281EA-4C74-4D4E-B80A-95B7AAE7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7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ltGray">
          <a:xfrm>
            <a:off x="0" y="4031096"/>
            <a:ext cx="12192000" cy="244510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40894"/>
            <a:ext cx="9540000" cy="238760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377300"/>
            <a:ext cx="9540000" cy="71552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581FF-0643-47A1-8D7B-CBC100CA9E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425" y="771525"/>
            <a:ext cx="3198866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4FD6-6965-42FB-BAAE-EB96003A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2896A9-21ED-47CA-BB7D-A06FAA65F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809733"/>
            <a:ext cx="3110400" cy="1769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9DC0B0-9301-4DDA-87A2-D9BCBEEF9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7F34E17-59E5-4651-B193-C4201B2917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425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095978B4-A77F-4242-9853-C85805BA62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43586" y="1809732"/>
            <a:ext cx="3110400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460738F4-564A-46A7-81C3-E816E78370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43586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FD6E2990-AA96-4B2A-8FBA-613FCD59E4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43586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F0EC3C2B-14C4-4BC9-8BDA-66E2BE4DD32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97539" y="1809732"/>
            <a:ext cx="3110400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ABBAC1E9-EC6E-42BE-BA45-13C568D235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97539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3EB6DC48-C523-4B06-9B01-79150874EFF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97539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AA49E-44DA-4058-9D16-F1943E3F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6AA5B-6BEF-4D0D-83A2-F2D2A913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281EA-4C74-4D4E-B80A-95B7AAE7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01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7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13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ltGray">
          <a:xfrm>
            <a:off x="0" y="4796119"/>
            <a:ext cx="12192000" cy="168007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5104883"/>
            <a:ext cx="10270194" cy="468004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8" y="5693889"/>
            <a:ext cx="6530975" cy="35759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7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ltGray">
          <a:xfrm>
            <a:off x="0" y="4796119"/>
            <a:ext cx="12192000" cy="168007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5104883"/>
            <a:ext cx="10270194" cy="468004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8" y="5693889"/>
            <a:ext cx="6530975" cy="35759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5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white">
          <a:xfrm>
            <a:off x="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id="{75459816-234D-4F4C-862A-227FF93E3F61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B9BBA-9A09-45C1-B8EF-AAB7914B9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4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1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white">
          <a:xfrm>
            <a:off x="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id="{75459816-234D-4F4C-862A-227FF93E3F61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B9BBA-9A09-45C1-B8EF-AAB7914B9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4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4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white">
          <a:xfrm>
            <a:off x="609600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92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92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id="{C3FD9FE6-FE7C-4F00-AF7E-C8E6E85639CE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CB7AF-8201-42F7-8BC3-8F16C6768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92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6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tey Fir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96000" cy="6426001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8" name="Bildobjekt 5">
            <a:extLst>
              <a:ext uri="{FF2B5EF4-FFF2-40B4-BE49-F238E27FC236}">
                <a16:creationId xmlns:a16="http://schemas.microsoft.com/office/drawing/2014/main" id="{26DE4643-6949-4C54-AB5F-7EB9EE30AE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44807-CC3D-4175-98E3-2EC602BB2E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35846-9529-4380-B6EB-57C798F6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230" y="453772"/>
            <a:ext cx="4834344" cy="900000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4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5220000" cy="4321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CAE8A6-211E-4D91-91EE-9E8F5375E7C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77941" y="1808162"/>
            <a:ext cx="5220000" cy="4321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7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73125"/>
            <a:ext cx="9540000" cy="192722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9425" y="3065463"/>
            <a:ext cx="9540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ruta 10">
            <a:extLst>
              <a:ext uri="{FF2B5EF4-FFF2-40B4-BE49-F238E27FC236}">
                <a16:creationId xmlns:a16="http://schemas.microsoft.com/office/drawing/2014/main" id="{5E7829D9-136D-4CC9-ABE6-8E61D5670ABB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388928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3BC575-D87B-4642-854D-B2A1400E2C12}"/>
              </a:ext>
            </a:extLst>
          </p:cNvPr>
          <p:cNvSpPr/>
          <p:nvPr userDrawn="1"/>
        </p:nvSpPr>
        <p:spPr bwMode="ltGray">
          <a:xfrm>
            <a:off x="0" y="6426000"/>
            <a:ext cx="1219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41438"/>
            <a:ext cx="1123315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808163"/>
            <a:ext cx="1123315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2577" y="6457590"/>
            <a:ext cx="108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423" y="6462715"/>
            <a:ext cx="504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4000" y="6457590"/>
            <a:ext cx="504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C64CF0-EC05-4770-8E39-2CDC773791ED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 bwMode="black">
          <a:xfrm>
            <a:off x="10749619" y="6554364"/>
            <a:ext cx="1188000" cy="164062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8A0D2A36-744F-44D7-9236-DF15871B4AAE}"/>
              </a:ext>
            </a:extLst>
          </p:cNvPr>
          <p:cNvSpPr txBox="1"/>
          <p:nvPr userDrawn="1">
            <p:custDataLst>
              <p:tags r:id="rId26"/>
            </p:custDataLst>
          </p:nvPr>
        </p:nvSpPr>
        <p:spPr>
          <a:xfrm>
            <a:off x="7897812" y="6555484"/>
            <a:ext cx="1905000" cy="1642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Internal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0B488-C166-4B40-854E-9342BE06F7A7}"/>
              </a:ext>
            </a:extLst>
          </p:cNvPr>
          <p:cNvSpPr txBox="1"/>
          <p:nvPr userDrawn="1"/>
        </p:nvSpPr>
        <p:spPr>
          <a:xfrm>
            <a:off x="0" y="6894715"/>
            <a:ext cx="3187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2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56" r:id="rId4"/>
    <p:sldLayoutId id="2147483657" r:id="rId5"/>
    <p:sldLayoutId id="2147483667" r:id="rId6"/>
    <p:sldLayoutId id="2147483650" r:id="rId7"/>
    <p:sldLayoutId id="2147483673" r:id="rId8"/>
    <p:sldLayoutId id="2147483651" r:id="rId9"/>
    <p:sldLayoutId id="2147483682" r:id="rId10"/>
    <p:sldLayoutId id="2147483659" r:id="rId11"/>
    <p:sldLayoutId id="2147483652" r:id="rId12"/>
    <p:sldLayoutId id="2147483658" r:id="rId13"/>
    <p:sldLayoutId id="2147483684" r:id="rId14"/>
    <p:sldLayoutId id="2147483661" r:id="rId15"/>
    <p:sldLayoutId id="2147483663" r:id="rId16"/>
    <p:sldLayoutId id="2147483664" r:id="rId17"/>
    <p:sldLayoutId id="2147483665" r:id="rId18"/>
    <p:sldLayoutId id="2147483675" r:id="rId19"/>
    <p:sldLayoutId id="2147483676" r:id="rId20"/>
    <p:sldLayoutId id="2147483654" r:id="rId21"/>
    <p:sldLayoutId id="2147483655" r:id="rId22"/>
    <p:sldLayoutId id="2147483672" r:id="rId23"/>
    <p:sldLayoutId id="2147483683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6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4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1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1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1139" userDrawn="1">
          <p15:clr>
            <a:srgbClr val="F26B43"/>
          </p15:clr>
        </p15:guide>
        <p15:guide id="3" orient="horz" pos="278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orient="horz" pos="4224" userDrawn="1">
          <p15:clr>
            <a:srgbClr val="F26B43"/>
          </p15:clr>
        </p15:guide>
        <p15:guide id="7" pos="302" userDrawn="1">
          <p15:clr>
            <a:srgbClr val="F26B43"/>
          </p15:clr>
        </p15:guide>
        <p15:guide id="8" pos="7378" userDrawn="1">
          <p15:clr>
            <a:srgbClr val="F26B43"/>
          </p15:clr>
        </p15:guide>
        <p15:guide id="9" orient="horz" pos="8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hkcsecurity.com/en-IE/products/control-panels--packs/quantum-packs---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hkcsecurity.com/en-IE/products/control-panels--packs/sw-10270---securewave-10270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jp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1A95-B964-4986-BBC3-4310FE101E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25787" y="303253"/>
            <a:ext cx="4253745" cy="457611"/>
          </a:xfrm>
        </p:spPr>
        <p:txBody>
          <a:bodyPr/>
          <a:lstStyle/>
          <a:p>
            <a:pPr lvl="0" algn="ctr"/>
            <a:r>
              <a:rPr lang="en-IE" sz="3600" b="1" dirty="0"/>
              <a:t>Why HKC?</a:t>
            </a:r>
          </a:p>
        </p:txBody>
      </p:sp>
      <p:pic>
        <p:nvPicPr>
          <p:cNvPr id="3" name="Picture 5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1E9374FE-917F-49C3-8C46-2851F5D04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041" y="1504156"/>
            <a:ext cx="4521257" cy="45322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57662FD5-BC1F-41A4-A9AD-5556827B7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83" y="158246"/>
            <a:ext cx="1702575" cy="9933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987FD51-CFAC-4858-9526-6D425DBC276B}"/>
              </a:ext>
            </a:extLst>
          </p:cNvPr>
          <p:cNvSpPr/>
          <p:nvPr/>
        </p:nvSpPr>
        <p:spPr>
          <a:xfrm>
            <a:off x="742520" y="1344833"/>
            <a:ext cx="2179435" cy="91022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Superb RF Range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574C48-31AB-422E-BED1-C45A92E1F6FE}"/>
              </a:ext>
            </a:extLst>
          </p:cNvPr>
          <p:cNvSpPr/>
          <p:nvPr/>
        </p:nvSpPr>
        <p:spPr>
          <a:xfrm>
            <a:off x="843149" y="3030240"/>
            <a:ext cx="2023804" cy="97799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Excellent Battery 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CF4942-0821-4B21-AFA8-B42F01E3BC26}"/>
              </a:ext>
            </a:extLst>
          </p:cNvPr>
          <p:cNvSpPr/>
          <p:nvPr/>
        </p:nvSpPr>
        <p:spPr>
          <a:xfrm>
            <a:off x="8813991" y="1504156"/>
            <a:ext cx="2315065" cy="114738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Managed Cloud for Recurring Revenue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74D5D9-7279-4B4A-AE4B-7DBE0C390EE7}"/>
              </a:ext>
            </a:extLst>
          </p:cNvPr>
          <p:cNvSpPr/>
          <p:nvPr/>
        </p:nvSpPr>
        <p:spPr>
          <a:xfrm>
            <a:off x="9224004" y="3210712"/>
            <a:ext cx="2120057" cy="114738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Engineer App and Remote Maintenance Software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5A6DAF-BA9E-4E34-8B3C-727CB501E823}"/>
              </a:ext>
            </a:extLst>
          </p:cNvPr>
          <p:cNvSpPr/>
          <p:nvPr/>
        </p:nvSpPr>
        <p:spPr>
          <a:xfrm>
            <a:off x="9171500" y="4915759"/>
            <a:ext cx="2172561" cy="82502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Connected Device Capability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903272-858A-4506-AFDC-E6E934E83B13}"/>
              </a:ext>
            </a:extLst>
          </p:cNvPr>
          <p:cNvSpPr/>
          <p:nvPr/>
        </p:nvSpPr>
        <p:spPr>
          <a:xfrm>
            <a:off x="1502542" y="4772631"/>
            <a:ext cx="2120682" cy="76877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Alarm User App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AFC925-DC84-4BDB-B9D7-919AB4F8FBBF}"/>
              </a:ext>
            </a:extLst>
          </p:cNvPr>
          <p:cNvSpPr/>
          <p:nvPr/>
        </p:nvSpPr>
        <p:spPr>
          <a:xfrm>
            <a:off x="4910759" y="1055145"/>
            <a:ext cx="2315065" cy="69734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Reliability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A7B3C-2C81-450A-83B2-91740A39EC7C}"/>
              </a:ext>
            </a:extLst>
          </p:cNvPr>
          <p:cNvSpPr txBox="1"/>
          <p:nvPr/>
        </p:nvSpPr>
        <p:spPr>
          <a:xfrm>
            <a:off x="3042271" y="5968630"/>
            <a:ext cx="609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The Smart Choice for Professional Installers</a:t>
            </a:r>
            <a:endParaRPr lang="en-IE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D8AED-AB82-435C-A8CA-7D312B6774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3446" y="496112"/>
            <a:ext cx="10515600" cy="1325559"/>
          </a:xfrm>
        </p:spPr>
        <p:txBody>
          <a:bodyPr anchorCtr="1"/>
          <a:lstStyle/>
          <a:p>
            <a:pPr lvl="0" algn="ctr"/>
            <a:r>
              <a:rPr lang="en-US" b="1" dirty="0"/>
              <a:t>Communication Devices</a:t>
            </a:r>
            <a:endParaRPr lang="en-IE" b="1" dirty="0"/>
          </a:p>
        </p:txBody>
      </p:sp>
      <p:pic>
        <p:nvPicPr>
          <p:cNvPr id="10" name="Picture 9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1C29338B-B0A4-472C-AF8D-0B4988E36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550" y="158246"/>
            <a:ext cx="784308" cy="4576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0F5519C0-2AA1-49FA-885A-9C66C8A8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58" y="1535192"/>
            <a:ext cx="967543" cy="960502"/>
          </a:xfrm>
          <a:prstGeom prst="rect">
            <a:avLst/>
          </a:prstGeom>
        </p:spPr>
      </p:pic>
      <p:pic>
        <p:nvPicPr>
          <p:cNvPr id="14" name="Picture 13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C9DE29D-9B1E-4DA8-915E-68EBAD887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828" y="2699124"/>
            <a:ext cx="1315999" cy="1315999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2F2BA4-2593-449D-855C-4349DCB37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547" y="2893544"/>
            <a:ext cx="2191249" cy="2359564"/>
          </a:xfrm>
          <a:prstGeom prst="rect">
            <a:avLst/>
          </a:prstGeom>
        </p:spPr>
      </p:pic>
      <p:pic>
        <p:nvPicPr>
          <p:cNvPr id="20" name="Picture 19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26497D67-A1CD-451E-A0C7-8D35FA54E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50" y="3014415"/>
            <a:ext cx="776625" cy="1099993"/>
          </a:xfrm>
          <a:prstGeom prst="rect">
            <a:avLst/>
          </a:prstGeom>
        </p:spPr>
      </p:pic>
      <p:pic>
        <p:nvPicPr>
          <p:cNvPr id="9" name="Picture 8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4A4FCD5C-F854-4B21-860B-8B0303171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0233" y="1347251"/>
            <a:ext cx="4009992" cy="40197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88967A-0E19-4DCA-B64B-2AEF4B3654CB}"/>
              </a:ext>
            </a:extLst>
          </p:cNvPr>
          <p:cNvSpPr/>
          <p:nvPr/>
        </p:nvSpPr>
        <p:spPr>
          <a:xfrm>
            <a:off x="2798202" y="1237571"/>
            <a:ext cx="1442031" cy="109999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3 IP Comms Modules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215C1-DD80-4691-B0A2-5335DD690291}"/>
              </a:ext>
            </a:extLst>
          </p:cNvPr>
          <p:cNvSpPr/>
          <p:nvPr/>
        </p:nvSpPr>
        <p:spPr>
          <a:xfrm>
            <a:off x="9254003" y="1388948"/>
            <a:ext cx="2337564" cy="118966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Universal Communicator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4CC01-0D95-4A31-86B9-4C245FE848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9207" y="4114408"/>
            <a:ext cx="1673536" cy="2188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DF9CCC-1036-48CD-A74C-9B821B0EB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697" y="4073326"/>
            <a:ext cx="1673536" cy="21882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401A3-0378-4411-8E96-7814354640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3446" y="365484"/>
            <a:ext cx="10515600" cy="1325559"/>
          </a:xfrm>
        </p:spPr>
        <p:txBody>
          <a:bodyPr anchorCtr="1"/>
          <a:lstStyle/>
          <a:p>
            <a:pPr lvl="0" algn="ctr"/>
            <a:r>
              <a:rPr lang="en-US" b="1" dirty="0"/>
              <a:t>Access Control Devices</a:t>
            </a:r>
            <a:endParaRPr lang="en-IE" b="1" dirty="0"/>
          </a:p>
        </p:txBody>
      </p:sp>
      <p:pic>
        <p:nvPicPr>
          <p:cNvPr id="10" name="Picture 9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92C4FA9D-4FB1-4BE8-A3D3-442E607D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550" y="158246"/>
            <a:ext cx="784308" cy="4576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 descr="A picture containing remote, electronics, indoor&#10;&#10;Description automatically generated">
            <a:extLst>
              <a:ext uri="{FF2B5EF4-FFF2-40B4-BE49-F238E27FC236}">
                <a16:creationId xmlns:a16="http://schemas.microsoft.com/office/drawing/2014/main" id="{5768B4C5-B0FF-43D6-88E9-B8EA98C20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386" y="3429000"/>
            <a:ext cx="2003898" cy="2494479"/>
          </a:xfrm>
          <a:prstGeom prst="rect">
            <a:avLst/>
          </a:prstGeom>
        </p:spPr>
      </p:pic>
      <p:pic>
        <p:nvPicPr>
          <p:cNvPr id="14" name="Picture 13" descr="A picture containing remote, control, electronics, black&#10;&#10;Description automatically generated">
            <a:extLst>
              <a:ext uri="{FF2B5EF4-FFF2-40B4-BE49-F238E27FC236}">
                <a16:creationId xmlns:a16="http://schemas.microsoft.com/office/drawing/2014/main" id="{A34879E4-97A7-49F6-A23E-78255BB5A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4387" y="1553539"/>
            <a:ext cx="2131562" cy="2131562"/>
          </a:xfrm>
          <a:prstGeom prst="rect">
            <a:avLst/>
          </a:prstGeom>
        </p:spPr>
      </p:pic>
      <p:pic>
        <p:nvPicPr>
          <p:cNvPr id="16" name="Picture 15" descr="A picture containing electronics, case, white&#10;&#10;Description automatically generated">
            <a:extLst>
              <a:ext uri="{FF2B5EF4-FFF2-40B4-BE49-F238E27FC236}">
                <a16:creationId xmlns:a16="http://schemas.microsoft.com/office/drawing/2014/main" id="{86EB291E-A628-48FA-A0A0-824EB6B7F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226" y="1691043"/>
            <a:ext cx="1852483" cy="23059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A239C24-1B88-4A62-94F4-33984F313F35}"/>
              </a:ext>
            </a:extLst>
          </p:cNvPr>
          <p:cNvSpPr/>
          <p:nvPr/>
        </p:nvSpPr>
        <p:spPr>
          <a:xfrm>
            <a:off x="5424523" y="1553539"/>
            <a:ext cx="2481943" cy="140279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Slim and Standard Access Control Keypads incl. RF and 12/24v RF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F46931-C7E0-412D-856E-96C278D2F69D}"/>
              </a:ext>
            </a:extLst>
          </p:cNvPr>
          <p:cNvSpPr/>
          <p:nvPr/>
        </p:nvSpPr>
        <p:spPr>
          <a:xfrm>
            <a:off x="2124433" y="3808853"/>
            <a:ext cx="1852483" cy="123065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RF Relay Box for connecting devices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5827-1B65-4D49-BF57-399CC9FC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75800"/>
            <a:ext cx="11233150" cy="900000"/>
          </a:xfrm>
        </p:spPr>
        <p:txBody>
          <a:bodyPr/>
          <a:lstStyle/>
          <a:p>
            <a:r>
              <a:rPr lang="en-IE" dirty="0"/>
              <a:t>Connecting…..Automating…….Signalling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4B8C52-83BC-4EAF-8CBA-46719744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8B38A477-1671-4E4A-8E11-264D148F1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260" y="1256338"/>
            <a:ext cx="4725092" cy="473658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8E04FD6-F195-44CC-93BD-AB9D43307320}"/>
              </a:ext>
            </a:extLst>
          </p:cNvPr>
          <p:cNvSpPr/>
          <p:nvPr/>
        </p:nvSpPr>
        <p:spPr>
          <a:xfrm>
            <a:off x="948776" y="1347537"/>
            <a:ext cx="2083185" cy="114128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Easy to use Alarm User App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0871E2-CCBA-4BDE-B885-EEFDAA3EEB5B}"/>
              </a:ext>
            </a:extLst>
          </p:cNvPr>
          <p:cNvSpPr/>
          <p:nvPr/>
        </p:nvSpPr>
        <p:spPr>
          <a:xfrm>
            <a:off x="7547581" y="5104827"/>
            <a:ext cx="1926425" cy="102784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App integration with all major CCTV  brands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BD3C22-D0B8-48E9-B93C-281871EE93FE}"/>
              </a:ext>
            </a:extLst>
          </p:cNvPr>
          <p:cNvSpPr/>
          <p:nvPr/>
        </p:nvSpPr>
        <p:spPr>
          <a:xfrm>
            <a:off x="8944620" y="3329779"/>
            <a:ext cx="1986929" cy="120784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Gate/CCTV Light and Heating  automation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401F41-618E-43F5-9F05-5AF23EA19D6B}"/>
              </a:ext>
            </a:extLst>
          </p:cNvPr>
          <p:cNvSpPr/>
          <p:nvPr/>
        </p:nvSpPr>
        <p:spPr>
          <a:xfrm>
            <a:off x="8669612" y="1650045"/>
            <a:ext cx="2069432" cy="108742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Dual Path Signalling to all major ARCS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E5168B-2D8C-472F-AB51-0D54DDB1E70B}"/>
              </a:ext>
            </a:extLst>
          </p:cNvPr>
          <p:cNvSpPr/>
          <p:nvPr/>
        </p:nvSpPr>
        <p:spPr>
          <a:xfrm>
            <a:off x="1100030" y="3705729"/>
            <a:ext cx="2213811" cy="136472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Engineer App for Remote Maintenance &amp; full up/down load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FDC486-546D-41BB-AF3F-4CA4FD043515}"/>
              </a:ext>
            </a:extLst>
          </p:cNvPr>
          <p:cNvSpPr/>
          <p:nvPr/>
        </p:nvSpPr>
        <p:spPr>
          <a:xfrm>
            <a:off x="4922635" y="1003777"/>
            <a:ext cx="2124433" cy="84564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Own Managed Cloud </a:t>
            </a:r>
          </a:p>
        </p:txBody>
      </p:sp>
      <p:pic>
        <p:nvPicPr>
          <p:cNvPr id="18" name="Picture 10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C7C5D68C-8825-43C0-834A-4D67A03CC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83" y="158246"/>
            <a:ext cx="1702575" cy="99338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81074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5827-1B65-4D49-BF57-399CC9FC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75800"/>
            <a:ext cx="11233150" cy="900000"/>
          </a:xfrm>
        </p:spPr>
        <p:txBody>
          <a:bodyPr/>
          <a:lstStyle/>
          <a:p>
            <a:r>
              <a:rPr lang="en-IE" dirty="0"/>
              <a:t>Connecting…..Automating…….Expanding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4B8C52-83BC-4EAF-8CBA-46719744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A942FBB-F064-483E-808B-C22088759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768" y="1394929"/>
            <a:ext cx="3716804" cy="39814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FE0021E-218B-4033-9A89-2B1B6910DC7B}"/>
              </a:ext>
            </a:extLst>
          </p:cNvPr>
          <p:cNvSpPr/>
          <p:nvPr/>
        </p:nvSpPr>
        <p:spPr>
          <a:xfrm>
            <a:off x="983152" y="1931928"/>
            <a:ext cx="2358189" cy="232381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Wireless for any site.  RF Expander Architecture can deliver up to 200 wireless zones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5BFE2C-CEEF-40F4-A75A-4FCC82B7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746" y="1703555"/>
            <a:ext cx="2043201" cy="2040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26E2AA-016B-4864-B27A-79E450576AC0}"/>
              </a:ext>
            </a:extLst>
          </p:cNvPr>
          <p:cNvSpPr/>
          <p:nvPr/>
        </p:nvSpPr>
        <p:spPr>
          <a:xfrm>
            <a:off x="8477106" y="3525082"/>
            <a:ext cx="1574418" cy="35940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RF Expander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309620-55A4-4DF8-94E7-8C74B7E934C2}"/>
              </a:ext>
            </a:extLst>
          </p:cNvPr>
          <p:cNvSpPr/>
          <p:nvPr/>
        </p:nvSpPr>
        <p:spPr>
          <a:xfrm>
            <a:off x="8580235" y="4627002"/>
            <a:ext cx="1821924" cy="101065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Save time and Money </a:t>
            </a:r>
          </a:p>
        </p:txBody>
      </p:sp>
      <p:pic>
        <p:nvPicPr>
          <p:cNvPr id="14" name="Picture 10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6B78446C-B5CA-4871-A34F-57A4C4BF2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283" y="158246"/>
            <a:ext cx="1702575" cy="99338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3642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5827-1B65-4D49-BF57-399CC9FC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75800"/>
            <a:ext cx="11233150" cy="900000"/>
          </a:xfrm>
        </p:spPr>
        <p:txBody>
          <a:bodyPr/>
          <a:lstStyle/>
          <a:p>
            <a:r>
              <a:rPr lang="en-IE" dirty="0"/>
              <a:t>Connecting…..Automating…….Signalling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4B8C52-83BC-4EAF-8CBA-46719744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8E650DD-6E75-43BD-AD5E-A3AB03204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472" y="1758519"/>
            <a:ext cx="4265541" cy="3520640"/>
          </a:xfrm>
          <a:prstGeom prst="rect">
            <a:avLst/>
          </a:prstGeom>
        </p:spPr>
      </p:pic>
      <p:pic>
        <p:nvPicPr>
          <p:cNvPr id="10" name="Picture 10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46C6CBEA-0A54-4CBC-8614-68729C65B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83" y="158246"/>
            <a:ext cx="1702575" cy="9933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C98172E-CBDA-4DF3-AB9C-1EDA8BDA85D6}"/>
              </a:ext>
            </a:extLst>
          </p:cNvPr>
          <p:cNvSpPr/>
          <p:nvPr/>
        </p:nvSpPr>
        <p:spPr>
          <a:xfrm>
            <a:off x="2090057" y="1436914"/>
            <a:ext cx="2261937" cy="103815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Superb Technical Support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F176E-FB2D-4C1D-94C5-B0E8746622C9}"/>
              </a:ext>
            </a:extLst>
          </p:cNvPr>
          <p:cNvSpPr/>
          <p:nvPr/>
        </p:nvSpPr>
        <p:spPr>
          <a:xfrm>
            <a:off x="8250226" y="3047896"/>
            <a:ext cx="1986929" cy="120784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Gate &amp; CCTV automation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7D8708-A5C8-4040-9AAB-1EABFC63E073}"/>
              </a:ext>
            </a:extLst>
          </p:cNvPr>
          <p:cNvSpPr/>
          <p:nvPr/>
        </p:nvSpPr>
        <p:spPr>
          <a:xfrm>
            <a:off x="6730806" y="1443790"/>
            <a:ext cx="2069432" cy="108742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Dual Path Signalling to all major ARCS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27A1E6-9680-4A2F-892B-578F36BDC470}"/>
              </a:ext>
            </a:extLst>
          </p:cNvPr>
          <p:cNvSpPr/>
          <p:nvPr/>
        </p:nvSpPr>
        <p:spPr>
          <a:xfrm>
            <a:off x="1005239" y="3028417"/>
            <a:ext cx="1986929" cy="120784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Control and manage Light and Heating</a:t>
            </a:r>
          </a:p>
        </p:txBody>
      </p:sp>
    </p:spTree>
    <p:extLst>
      <p:ext uri="{BB962C8B-B14F-4D97-AF65-F5344CB8AC3E}">
        <p14:creationId xmlns:p14="http://schemas.microsoft.com/office/powerpoint/2010/main" val="364936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EC9-DA86-462F-9CDD-3E15DD0409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253" y="138605"/>
            <a:ext cx="11352793" cy="780532"/>
          </a:xfrm>
        </p:spPr>
        <p:txBody>
          <a:bodyPr anchorCtr="1"/>
          <a:lstStyle/>
          <a:p>
            <a:pPr lvl="0"/>
            <a:r>
              <a:rPr lang="en-US" b="1" dirty="0"/>
              <a:t>2 Panels For All Solutions Plus </a:t>
            </a:r>
            <a:br>
              <a:rPr lang="en-US" b="1" dirty="0"/>
            </a:br>
            <a:r>
              <a:rPr lang="en-US" b="1" dirty="0"/>
              <a:t>Alarm User &amp; Engineer App</a:t>
            </a:r>
            <a:endParaRPr lang="en-IE" b="1" dirty="0"/>
          </a:p>
        </p:txBody>
      </p:sp>
      <p:pic>
        <p:nvPicPr>
          <p:cNvPr id="5" name="Picture 1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0B90361-CD1D-4FAC-813D-CAA5255D8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0861"/>
            <a:ext cx="4279099" cy="28163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0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7F75CEF5-5040-459A-9AFF-9BAA397F1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782" y="165121"/>
            <a:ext cx="1730076" cy="10094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5" descr="A model of a space ship&#10;&#10;Description automatically generated with low confidence">
            <a:extLst>
              <a:ext uri="{FF2B5EF4-FFF2-40B4-BE49-F238E27FC236}">
                <a16:creationId xmlns:a16="http://schemas.microsoft.com/office/drawing/2014/main" id="{69B17F2C-C997-474D-852B-36610A3C9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583" y="3277191"/>
            <a:ext cx="3643275" cy="25006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3" descr="A picture containing text, indoor, remote, electronics&#10;&#10;Description automatically generated">
            <a:extLst>
              <a:ext uri="{FF2B5EF4-FFF2-40B4-BE49-F238E27FC236}">
                <a16:creationId xmlns:a16="http://schemas.microsoft.com/office/drawing/2014/main" id="{FDBE1B4A-FE84-4946-88C8-74473AC84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9475" y="4819650"/>
            <a:ext cx="1419361" cy="9858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96C5AD6-03B7-4618-8D0A-70FB637FCEA3}"/>
              </a:ext>
            </a:extLst>
          </p:cNvPr>
          <p:cNvSpPr/>
          <p:nvPr/>
        </p:nvSpPr>
        <p:spPr>
          <a:xfrm>
            <a:off x="8828019" y="1402539"/>
            <a:ext cx="2463333" cy="213006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100" dirty="0"/>
              <a:t>Hybrid Panel includes 10 wired zones (expandable to 140) and 70 wireless zones</a:t>
            </a:r>
          </a:p>
          <a:p>
            <a:pPr algn="ctr"/>
            <a:r>
              <a:rPr lang="en-IE" sz="1100" dirty="0"/>
              <a:t>(Expandable Up to 200). Combined Wired and Wireless max of 270 zones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0DCDD1-C2B4-4A36-9278-A597653DA9A9}"/>
              </a:ext>
            </a:extLst>
          </p:cNvPr>
          <p:cNvSpPr/>
          <p:nvPr/>
        </p:nvSpPr>
        <p:spPr>
          <a:xfrm>
            <a:off x="979888" y="1504599"/>
            <a:ext cx="2588335" cy="143626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70 Wireless Zones ideal for small SME / Residential Installs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71D58-CCD7-40A2-92AF-DF1332E6AAF5}"/>
              </a:ext>
            </a:extLst>
          </p:cNvPr>
          <p:cNvSpPr txBox="1"/>
          <p:nvPr/>
        </p:nvSpPr>
        <p:spPr>
          <a:xfrm>
            <a:off x="4631259" y="1893695"/>
            <a:ext cx="31337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Hybrid</a:t>
            </a: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or </a:t>
            </a: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Complete wireless</a:t>
            </a: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panels easy to install and program. </a:t>
            </a:r>
          </a:p>
          <a:p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70 Wireless Zones out of the box</a:t>
            </a:r>
          </a:p>
          <a:p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Programming is consistent across our range of alarm panels.</a:t>
            </a:r>
          </a:p>
          <a:p>
            <a:pPr lvl="0">
              <a:buSzPts val="1000"/>
              <a:tabLst>
                <a:tab pos="457200" algn="l"/>
              </a:tabLst>
            </a:pPr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</a:t>
            </a: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xtensive range of wired and wireless alarm detectors to ensure installers can protect properties using perimeter, trap or combined detection.</a:t>
            </a: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Resin sealed electronics – more resilient</a:t>
            </a: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Wireless and Wired PIRs look identical</a:t>
            </a: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n-IE" sz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Keypad Audio - Voice notification of each zone i.e. ‘Alarm Kitchen Side Door’</a:t>
            </a:r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Way Radio ensure robust communication between control panel and devices</a:t>
            </a:r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lvl="0" indent="-171450"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IE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Pricing won’t be on Google  – Trade Only  </a:t>
            </a:r>
            <a:endParaRPr lang="en-IE" sz="1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FCB27-A97A-4A1A-A40D-4C6B9FEB6D8B}"/>
              </a:ext>
            </a:extLst>
          </p:cNvPr>
          <p:cNvSpPr/>
          <p:nvPr/>
        </p:nvSpPr>
        <p:spPr>
          <a:xfrm>
            <a:off x="4991086" y="1402539"/>
            <a:ext cx="2426941" cy="42821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Key Features &amp; Benefits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2891B4-B344-4B59-B25A-55DE916F709F}"/>
              </a:ext>
            </a:extLst>
          </p:cNvPr>
          <p:cNvSpPr/>
          <p:nvPr/>
        </p:nvSpPr>
        <p:spPr>
          <a:xfrm>
            <a:off x="770021" y="5805504"/>
            <a:ext cx="2729450" cy="3546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dirty="0"/>
              <a:t>Quantum 70 Packs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C4E964-5126-4398-8A6D-A8DEBD6CBEC3}"/>
              </a:ext>
            </a:extLst>
          </p:cNvPr>
          <p:cNvSpPr/>
          <p:nvPr/>
        </p:nvSpPr>
        <p:spPr>
          <a:xfrm>
            <a:off x="8930869" y="5857660"/>
            <a:ext cx="2255062" cy="42626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dirty="0"/>
              <a:t>SW 10270 Panel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BC9F-E28A-4D11-B36A-6C19E94CB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" y="118305"/>
            <a:ext cx="11233150" cy="900000"/>
          </a:xfrm>
        </p:spPr>
        <p:txBody>
          <a:bodyPr/>
          <a:lstStyle/>
          <a:p>
            <a:pPr algn="ctr"/>
            <a:r>
              <a:rPr lang="en-IE" sz="3200" dirty="0"/>
              <a:t>Keypads and Controls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BCA2A-E606-4BF6-97A8-60D8A87E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6</a:t>
            </a:fld>
            <a:endParaRPr lang="en-US" dirty="0"/>
          </a:p>
        </p:txBody>
      </p:sp>
      <p:pic>
        <p:nvPicPr>
          <p:cNvPr id="17" name="Picture 10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B8846432-A7EC-4FF8-9105-02CF14AA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304" y="158247"/>
            <a:ext cx="1319553" cy="7699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" descr="A picture containing text, indoor, remote, electronics&#10;&#10;Description automatically generated">
            <a:extLst>
              <a:ext uri="{FF2B5EF4-FFF2-40B4-BE49-F238E27FC236}">
                <a16:creationId xmlns:a16="http://schemas.microsoft.com/office/drawing/2014/main" id="{56E56806-2C8F-4448-8DB4-9BA2DCB7A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45" y="1766924"/>
            <a:ext cx="3941045" cy="27373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10" descr="A black video game controller&#10;&#10;Description automatically generated with low confidence">
            <a:extLst>
              <a:ext uri="{FF2B5EF4-FFF2-40B4-BE49-F238E27FC236}">
                <a16:creationId xmlns:a16="http://schemas.microsoft.com/office/drawing/2014/main" id="{7A899263-0743-44E0-A2F4-8C668D322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856" y="2739762"/>
            <a:ext cx="591469" cy="11103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0832B2-D87F-44AB-8B6C-0DE9B5A57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923" y="1563554"/>
            <a:ext cx="1673536" cy="2188275"/>
          </a:xfrm>
          <a:prstGeom prst="rect">
            <a:avLst/>
          </a:prstGeom>
        </p:spPr>
      </p:pic>
      <p:pic>
        <p:nvPicPr>
          <p:cNvPr id="21" name="Picture 2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7B0F34C-3384-4655-B680-8F3E9B83F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000" y="4083885"/>
            <a:ext cx="1065165" cy="21882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774D09C-CF55-4CF7-AAB0-458AEF3379FE}"/>
              </a:ext>
            </a:extLst>
          </p:cNvPr>
          <p:cNvSpPr/>
          <p:nvPr/>
        </p:nvSpPr>
        <p:spPr>
          <a:xfrm>
            <a:off x="712045" y="3973859"/>
            <a:ext cx="1811149" cy="12169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Proximity Touch Wired and Wireless Keypads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9B2694-0F7D-408D-920A-830B383A87D5}"/>
              </a:ext>
            </a:extLst>
          </p:cNvPr>
          <p:cNvSpPr/>
          <p:nvPr/>
        </p:nvSpPr>
        <p:spPr>
          <a:xfrm>
            <a:off x="7810214" y="1340662"/>
            <a:ext cx="1457539" cy="92062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Easy to use App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393054-B271-48CA-BFDC-C1D3B4BDFEEB}"/>
              </a:ext>
            </a:extLst>
          </p:cNvPr>
          <p:cNvSpPr/>
          <p:nvPr/>
        </p:nvSpPr>
        <p:spPr>
          <a:xfrm>
            <a:off x="7899591" y="4599501"/>
            <a:ext cx="1746298" cy="123065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Engineer App…saves time and margin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658275-5C99-4D94-A8C4-12E3BBF161F5}"/>
              </a:ext>
            </a:extLst>
          </p:cNvPr>
          <p:cNvSpPr/>
          <p:nvPr/>
        </p:nvSpPr>
        <p:spPr>
          <a:xfrm>
            <a:off x="10766545" y="2702598"/>
            <a:ext cx="1065654" cy="102375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RF Fob with PA </a:t>
            </a:r>
          </a:p>
        </p:txBody>
      </p:sp>
    </p:spTree>
    <p:extLst>
      <p:ext uri="{BB962C8B-B14F-4D97-AF65-F5344CB8AC3E}">
        <p14:creationId xmlns:p14="http://schemas.microsoft.com/office/powerpoint/2010/main" val="273914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BC9F-E28A-4D11-B36A-6C19E94CB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" y="118305"/>
            <a:ext cx="11233150" cy="900000"/>
          </a:xfrm>
        </p:spPr>
        <p:txBody>
          <a:bodyPr/>
          <a:lstStyle/>
          <a:p>
            <a:pPr algn="ctr"/>
            <a:r>
              <a:rPr lang="en-IE" sz="3200" dirty="0"/>
              <a:t>Intrusion Detectors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BCA2A-E606-4BF6-97A8-60D8A87E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A picture containing text, toiletry, cosmetic&#10;&#10;Description automatically generated">
            <a:extLst>
              <a:ext uri="{FF2B5EF4-FFF2-40B4-BE49-F238E27FC236}">
                <a16:creationId xmlns:a16="http://schemas.microsoft.com/office/drawing/2014/main" id="{50117F2F-A051-415D-BAF3-83CB8191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87" y="1254880"/>
            <a:ext cx="3197783" cy="1279113"/>
          </a:xfrm>
          <a:prstGeom prst="rect">
            <a:avLst/>
          </a:prstGeom>
        </p:spPr>
      </p:pic>
      <p:pic>
        <p:nvPicPr>
          <p:cNvPr id="17" name="Picture 10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B8846432-A7EC-4FF8-9105-02CF14AAA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304" y="158247"/>
            <a:ext cx="1319553" cy="7699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05B1329-8AC1-45BF-84B0-C200930CD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898" y="3394139"/>
            <a:ext cx="3852504" cy="2723549"/>
          </a:xfrm>
          <a:prstGeom prst="rect">
            <a:avLst/>
          </a:prstGeom>
        </p:spPr>
      </p:pic>
      <p:pic>
        <p:nvPicPr>
          <p:cNvPr id="20" name="Picture 19" descr="A picture containing indoor, white, controller, electronic&#10;&#10;Description automatically generated">
            <a:extLst>
              <a:ext uri="{FF2B5EF4-FFF2-40B4-BE49-F238E27FC236}">
                <a16:creationId xmlns:a16="http://schemas.microsoft.com/office/drawing/2014/main" id="{20FEDEC1-C137-4281-89E3-2F117E5CE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9003" y="1968155"/>
            <a:ext cx="1167317" cy="1769791"/>
          </a:xfrm>
          <a:prstGeom prst="rect">
            <a:avLst/>
          </a:prstGeom>
        </p:spPr>
      </p:pic>
      <p:pic>
        <p:nvPicPr>
          <p:cNvPr id="22" name="Picture 21" descr="A picture containing indoor, white, electronic, close&#10;&#10;Description automatically generated">
            <a:extLst>
              <a:ext uri="{FF2B5EF4-FFF2-40B4-BE49-F238E27FC236}">
                <a16:creationId xmlns:a16="http://schemas.microsoft.com/office/drawing/2014/main" id="{6F5466B5-62D6-4440-8270-24F80769F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26606" y="2069431"/>
            <a:ext cx="822739" cy="16685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C75231-51CC-414E-A2E8-D97EAC3D3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2746" y="4187006"/>
            <a:ext cx="1373573" cy="18791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00245B-47A1-4095-952E-6E6AB5774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923" y="1563554"/>
            <a:ext cx="1673536" cy="2188275"/>
          </a:xfrm>
          <a:prstGeom prst="rect">
            <a:avLst/>
          </a:prstGeom>
        </p:spPr>
      </p:pic>
      <p:pic>
        <p:nvPicPr>
          <p:cNvPr id="28" name="Picture 2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48C9683-C199-4187-A084-A57B680F9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8000" y="4083885"/>
            <a:ext cx="1065165" cy="21882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DC3560A-044B-4C6A-A62D-82FABE09B3BA}"/>
              </a:ext>
            </a:extLst>
          </p:cNvPr>
          <p:cNvSpPr/>
          <p:nvPr/>
        </p:nvSpPr>
        <p:spPr>
          <a:xfrm>
            <a:off x="2323814" y="4475747"/>
            <a:ext cx="1835675" cy="108628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Range includes Camera and Dual Tec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ED4963-8DC0-45B4-9134-D6452E18CCD1}"/>
              </a:ext>
            </a:extLst>
          </p:cNvPr>
          <p:cNvSpPr/>
          <p:nvPr/>
        </p:nvSpPr>
        <p:spPr>
          <a:xfrm>
            <a:off x="8758990" y="2674315"/>
            <a:ext cx="2082680" cy="119641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Miniature &amp; Standard Shock Sensors with Contact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2733C-5F64-4CED-9417-DAC3661D2249}"/>
              </a:ext>
            </a:extLst>
          </p:cNvPr>
          <p:cNvSpPr/>
          <p:nvPr/>
        </p:nvSpPr>
        <p:spPr>
          <a:xfrm>
            <a:off x="4446984" y="4475747"/>
            <a:ext cx="1802557" cy="135441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Engineer App…Full Up &amp; Down load capability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F3D41F-9ED6-4C3F-9937-BD820606FF52}"/>
              </a:ext>
            </a:extLst>
          </p:cNvPr>
          <p:cNvSpPr/>
          <p:nvPr/>
        </p:nvSpPr>
        <p:spPr>
          <a:xfrm>
            <a:off x="4129119" y="1086280"/>
            <a:ext cx="1673536" cy="117500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Turn on lights and Heating remotely</a:t>
            </a:r>
          </a:p>
        </p:txBody>
      </p:sp>
    </p:spTree>
    <p:extLst>
      <p:ext uri="{BB962C8B-B14F-4D97-AF65-F5344CB8AC3E}">
        <p14:creationId xmlns:p14="http://schemas.microsoft.com/office/powerpoint/2010/main" val="274243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BC9F-E28A-4D11-B36A-6C19E94CB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" y="118305"/>
            <a:ext cx="11233150" cy="900000"/>
          </a:xfrm>
        </p:spPr>
        <p:txBody>
          <a:bodyPr/>
          <a:lstStyle/>
          <a:p>
            <a:pPr algn="ctr"/>
            <a:r>
              <a:rPr lang="en-IE" sz="3200" dirty="0"/>
              <a:t>Life Safety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BCA2A-E606-4BF6-97A8-60D8A87E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8</a:t>
            </a:fld>
            <a:endParaRPr lang="en-US" dirty="0"/>
          </a:p>
        </p:txBody>
      </p:sp>
      <p:pic>
        <p:nvPicPr>
          <p:cNvPr id="17" name="Picture 10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B8846432-A7EC-4FF8-9105-02CF14AA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304" y="158247"/>
            <a:ext cx="1319553" cy="7699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721258-61CA-42E9-85F6-8D8E62A81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30" y="3164743"/>
            <a:ext cx="2000680" cy="1838284"/>
          </a:xfrm>
          <a:prstGeom prst="rect">
            <a:avLst/>
          </a:prstGeom>
        </p:spPr>
      </p:pic>
      <p:pic>
        <p:nvPicPr>
          <p:cNvPr id="20" name="Picture 19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53F4FE7D-94D4-440D-BDFA-89AA280A9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788" y="3910400"/>
            <a:ext cx="1532344" cy="1967886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32F315A4-75D1-42CC-84A6-3F6467BB8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23" y="1597411"/>
            <a:ext cx="1881198" cy="1510174"/>
          </a:xfrm>
          <a:prstGeom prst="rect">
            <a:avLst/>
          </a:prstGeom>
        </p:spPr>
      </p:pic>
      <p:pic>
        <p:nvPicPr>
          <p:cNvPr id="26" name="Picture 25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CDA11B34-0203-40A3-8CC3-0EF17ADCF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845" y="2675074"/>
            <a:ext cx="1476486" cy="14088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AC4FE7-E530-445B-B44E-EF89CB3B1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923" y="1549804"/>
            <a:ext cx="1673536" cy="2188275"/>
          </a:xfrm>
          <a:prstGeom prst="rect">
            <a:avLst/>
          </a:prstGeom>
        </p:spPr>
      </p:pic>
      <p:pic>
        <p:nvPicPr>
          <p:cNvPr id="28" name="Picture 2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56138E2-649E-4545-81AE-B21999181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000" y="4083885"/>
            <a:ext cx="1065165" cy="218827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3341F7A-AE24-41E9-B793-9FBB9CCF4239}"/>
              </a:ext>
            </a:extLst>
          </p:cNvPr>
          <p:cNvSpPr/>
          <p:nvPr/>
        </p:nvSpPr>
        <p:spPr>
          <a:xfrm>
            <a:off x="4129119" y="1086280"/>
            <a:ext cx="1673536" cy="117500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Arm /Disarm or check logs remotely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C34750-9AE7-41DC-B720-17C8BBD58AF5}"/>
              </a:ext>
            </a:extLst>
          </p:cNvPr>
          <p:cNvSpPr/>
          <p:nvPr/>
        </p:nvSpPr>
        <p:spPr>
          <a:xfrm>
            <a:off x="4446984" y="4475747"/>
            <a:ext cx="1802557" cy="135441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Engineer App…Carry out diagnostics and change settings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B233B81-4464-4583-AE86-2CC6588C9A82}"/>
              </a:ext>
            </a:extLst>
          </p:cNvPr>
          <p:cNvSpPr/>
          <p:nvPr/>
        </p:nvSpPr>
        <p:spPr>
          <a:xfrm>
            <a:off x="1551122" y="5003027"/>
            <a:ext cx="1659591" cy="87525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Smoke, Heat and CO Detectors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51BEE2-C5D9-4A72-B938-2FAACA028F4C}"/>
              </a:ext>
            </a:extLst>
          </p:cNvPr>
          <p:cNvSpPr/>
          <p:nvPr/>
        </p:nvSpPr>
        <p:spPr>
          <a:xfrm>
            <a:off x="9412132" y="4083885"/>
            <a:ext cx="1532344" cy="9704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Dual Button Push PA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FCD03D-0F7F-45D6-88DE-F5AA9DDCA969}"/>
              </a:ext>
            </a:extLst>
          </p:cNvPr>
          <p:cNvSpPr/>
          <p:nvPr/>
        </p:nvSpPr>
        <p:spPr>
          <a:xfrm>
            <a:off x="9762766" y="2420715"/>
            <a:ext cx="1065654" cy="102375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RF Fob with PA </a:t>
            </a:r>
          </a:p>
        </p:txBody>
      </p:sp>
      <p:pic>
        <p:nvPicPr>
          <p:cNvPr id="16" name="Picture 10" descr="A black video game controller&#10;&#10;Description automatically generated with low confidence">
            <a:extLst>
              <a:ext uri="{FF2B5EF4-FFF2-40B4-BE49-F238E27FC236}">
                <a16:creationId xmlns:a16="http://schemas.microsoft.com/office/drawing/2014/main" id="{5159E8C4-5262-456F-93BA-2CCB5F8CC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3316" y="1673783"/>
            <a:ext cx="591469" cy="111034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936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1CB3-CB21-4469-9FC1-BBF7449AC0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3446" y="523613"/>
            <a:ext cx="10515600" cy="1325559"/>
          </a:xfrm>
        </p:spPr>
        <p:txBody>
          <a:bodyPr anchorCtr="1"/>
          <a:lstStyle/>
          <a:p>
            <a:pPr lvl="0" algn="ctr"/>
            <a:r>
              <a:rPr lang="en-US" b="1" dirty="0"/>
              <a:t>RF Wireless Sounders/Outputs</a:t>
            </a:r>
            <a:endParaRPr lang="en-IE" b="1" dirty="0"/>
          </a:p>
        </p:txBody>
      </p:sp>
      <p:pic>
        <p:nvPicPr>
          <p:cNvPr id="17" name="Picture 16" descr="A blue logo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EFFCDF7E-59C2-4C86-8C8C-D0AADD25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550" y="158246"/>
            <a:ext cx="784308" cy="4576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1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6622CBB-D9B9-42CD-AA0F-8146C51D5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499" y="1545126"/>
            <a:ext cx="1615375" cy="1069924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DBBA2D49-2ED9-4B40-BF35-3B8BE6F6A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83" y="1186392"/>
            <a:ext cx="3264461" cy="3264461"/>
          </a:xfrm>
          <a:prstGeom prst="rect">
            <a:avLst/>
          </a:prstGeom>
        </p:spPr>
      </p:pic>
      <p:pic>
        <p:nvPicPr>
          <p:cNvPr id="23" name="Picture 22" descr="A picture containing electronics, case, white&#10;&#10;Description automatically generated">
            <a:extLst>
              <a:ext uri="{FF2B5EF4-FFF2-40B4-BE49-F238E27FC236}">
                <a16:creationId xmlns:a16="http://schemas.microsoft.com/office/drawing/2014/main" id="{B9E3BF4A-811C-49A3-8866-A4FCF9C5C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980" y="3999906"/>
            <a:ext cx="1621003" cy="2017846"/>
          </a:xfrm>
          <a:prstGeom prst="rect">
            <a:avLst/>
          </a:prstGeom>
        </p:spPr>
      </p:pic>
      <p:pic>
        <p:nvPicPr>
          <p:cNvPr id="25" name="Picture 24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B232E43D-5AFB-4077-ADBE-E7A50C392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926" y="4322116"/>
            <a:ext cx="3080891" cy="1967206"/>
          </a:xfrm>
          <a:prstGeom prst="rect">
            <a:avLst/>
          </a:prstGeom>
        </p:spPr>
      </p:pic>
      <p:pic>
        <p:nvPicPr>
          <p:cNvPr id="13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0896FC9-94E9-429E-8ABC-B83FF570D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000" y="4083885"/>
            <a:ext cx="1065165" cy="2188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C16CB-25BF-4B96-9A37-E2952B58A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923" y="1563554"/>
            <a:ext cx="1673536" cy="21882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LASSIFICATION" val="Internal"/>
</p:tagLst>
</file>

<file path=ppt/theme/theme1.xml><?xml version="1.0" encoding="utf-8"?>
<a:theme xmlns:a="http://schemas.openxmlformats.org/drawingml/2006/main" name="ASSA ABLOY">
  <a:themeElements>
    <a:clrScheme name="ASSA ABLOY_Colors">
      <a:dk1>
        <a:sysClr val="windowText" lastClr="000000"/>
      </a:dk1>
      <a:lt1>
        <a:sysClr val="window" lastClr="FFFFFF"/>
      </a:lt1>
      <a:dk2>
        <a:srgbClr val="45637A"/>
      </a:dk2>
      <a:lt2>
        <a:srgbClr val="FFFFFF"/>
      </a:lt2>
      <a:accent1>
        <a:srgbClr val="00A0D0"/>
      </a:accent1>
      <a:accent2>
        <a:srgbClr val="C3C4BE"/>
      </a:accent2>
      <a:accent3>
        <a:srgbClr val="45637A"/>
      </a:accent3>
      <a:accent4>
        <a:srgbClr val="A7B8B4"/>
      </a:accent4>
      <a:accent5>
        <a:srgbClr val="70927A"/>
      </a:accent5>
      <a:accent6>
        <a:srgbClr val="80686F"/>
      </a:accent6>
      <a:hlink>
        <a:srgbClr val="45637A"/>
      </a:hlink>
      <a:folHlink>
        <a:srgbClr val="45637A"/>
      </a:folHlink>
    </a:clrScheme>
    <a:fontScheme name="ASSA ABLOY_Colors">
      <a:majorFont>
        <a:latin typeface="Verdan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custClrLst>
    <a:custClr name="ASSA ABLOY Blue">
      <a:srgbClr val="00A0D0"/>
    </a:custClr>
    <a:custClr name="ASSA ABLOY Silver">
      <a:srgbClr val="C3C4BE"/>
    </a:custClr>
    <a:custClr name="ASSA ABLOY Orange">
      <a:srgbClr val="E0684B"/>
    </a:custClr>
    <a:custClr name="ASSA ABLOY Dark Green">
      <a:srgbClr val="70927A"/>
    </a:custClr>
    <a:custClr name="ASSA ABLOY Dark Blue">
      <a:srgbClr val="45637A"/>
    </a:custClr>
    <a:custClr name="ASSA ABLOY Green">
      <a:srgbClr val="A7B8B4"/>
    </a:custClr>
    <a:custClr name="ASSA ABLOY Brown">
      <a:srgbClr val="80686F"/>
    </a:custClr>
    <a:custClr name="ASSA ABLOY Red">
      <a:srgbClr val="983222"/>
    </a:custClr>
    <a:custClr name="ASSA ABLOY Beige">
      <a:srgbClr val="AA9C8F"/>
    </a:custClr>
    <a:custClr name="ASSA ABLOY Yellow">
      <a:srgbClr val="F2DF74"/>
    </a:custClr>
    <a:custClr name="ASSA ABLOY Sustainability Green">
      <a:srgbClr val="689C41"/>
    </a:custClr>
  </a:custClrLst>
  <a:extLst>
    <a:ext uri="{05A4C25C-085E-4340-85A3-A5531E510DB2}">
      <thm15:themeFamily xmlns:thm15="http://schemas.microsoft.com/office/thememl/2012/main" name="ASSA ABLOY.potx" id="{6EC30BFA-4269-4903-82FE-E96734493AC4}" vid="{09BC2F4D-A0E9-4D2D-B5AF-496EE915A6EC}"/>
    </a:ext>
  </a:extLst>
</a:theme>
</file>

<file path=ppt/theme/theme2.xml><?xml version="1.0" encoding="utf-8"?>
<a:theme xmlns:a="http://schemas.openxmlformats.org/drawingml/2006/main" name="Default">
  <a:themeElements>
    <a:clrScheme name="ASSA ABLOY_Colors">
      <a:dk1>
        <a:sysClr val="windowText" lastClr="000000"/>
      </a:dk1>
      <a:lt1>
        <a:sysClr val="window" lastClr="FFFFFF"/>
      </a:lt1>
      <a:dk2>
        <a:srgbClr val="45637A"/>
      </a:dk2>
      <a:lt2>
        <a:srgbClr val="FFFFFF"/>
      </a:lt2>
      <a:accent1>
        <a:srgbClr val="00A0D0"/>
      </a:accent1>
      <a:accent2>
        <a:srgbClr val="C3C4BE"/>
      </a:accent2>
      <a:accent3>
        <a:srgbClr val="45637A"/>
      </a:accent3>
      <a:accent4>
        <a:srgbClr val="A7B8B4"/>
      </a:accent4>
      <a:accent5>
        <a:srgbClr val="70927A"/>
      </a:accent5>
      <a:accent6>
        <a:srgbClr val="80686F"/>
      </a:accent6>
      <a:hlink>
        <a:srgbClr val="45637A"/>
      </a:hlink>
      <a:folHlink>
        <a:srgbClr val="45637A"/>
      </a:folHlink>
    </a:clrScheme>
    <a:fontScheme name="Gråskal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SSA ABLOY Blue">
      <a:srgbClr val="00A0D0"/>
    </a:custClr>
    <a:custClr name="ASSA ABLOY Silver">
      <a:srgbClr val="C3C4BE"/>
    </a:custClr>
    <a:custClr name="ASSA ABLOY Orange">
      <a:srgbClr val="E0684B"/>
    </a:custClr>
    <a:custClr name="ASSA ABLOY Dark Green">
      <a:srgbClr val="70927A"/>
    </a:custClr>
    <a:custClr name="ASSA ABLOY Dark Blue">
      <a:srgbClr val="45637A"/>
    </a:custClr>
    <a:custClr name="ASSA ABLOY Green">
      <a:srgbClr val="A7B8B4"/>
    </a:custClr>
    <a:custClr name="ASSA ABLOY Brown">
      <a:srgbClr val="80686F"/>
    </a:custClr>
    <a:custClr name="ASSA ABLOY Red">
      <a:srgbClr val="983222"/>
    </a:custClr>
    <a:custClr name="ASSA ABLOY Beige">
      <a:srgbClr val="AA9C8F"/>
    </a:custClr>
    <a:custClr name="ASSA ABLOY Yellow">
      <a:srgbClr val="F2DF74"/>
    </a:custClr>
    <a:custClr name="ASSA ABLOY Sustainability Green">
      <a:srgbClr val="689C41"/>
    </a:custClr>
  </a:custClrLst>
  <a:extLst>
    <a:ext uri="{05A4C25C-085E-4340-85A3-A5531E510DB2}">
      <thm15:themeFamily xmlns:thm15="http://schemas.microsoft.com/office/thememl/2012/main" name="Default" id="{C87DB9DA-02A5-4140-BC65-5F528FB97C53}" vid="{F1766795-0814-4FFD-B318-26DA62B63690}"/>
    </a:ext>
  </a:extLst>
</a:theme>
</file>

<file path=ppt/theme/theme3.xml><?xml version="1.0" encoding="utf-8"?>
<a:theme xmlns:a="http://schemas.openxmlformats.org/drawingml/2006/main" name="Default">
  <a:themeElements>
    <a:clrScheme name="ASSA ABLOY_Colors">
      <a:dk1>
        <a:sysClr val="windowText" lastClr="000000"/>
      </a:dk1>
      <a:lt1>
        <a:sysClr val="window" lastClr="FFFFFF"/>
      </a:lt1>
      <a:dk2>
        <a:srgbClr val="45637A"/>
      </a:dk2>
      <a:lt2>
        <a:srgbClr val="FFFFFF"/>
      </a:lt2>
      <a:accent1>
        <a:srgbClr val="00A0D0"/>
      </a:accent1>
      <a:accent2>
        <a:srgbClr val="C3C4BE"/>
      </a:accent2>
      <a:accent3>
        <a:srgbClr val="45637A"/>
      </a:accent3>
      <a:accent4>
        <a:srgbClr val="A7B8B4"/>
      </a:accent4>
      <a:accent5>
        <a:srgbClr val="70927A"/>
      </a:accent5>
      <a:accent6>
        <a:srgbClr val="80686F"/>
      </a:accent6>
      <a:hlink>
        <a:srgbClr val="45637A"/>
      </a:hlink>
      <a:folHlink>
        <a:srgbClr val="45637A"/>
      </a:folHlink>
    </a:clrScheme>
    <a:fontScheme name="Gråskal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SSA ABLOY Blue">
      <a:srgbClr val="00A0D0"/>
    </a:custClr>
    <a:custClr name="ASSA ABLOY Silver">
      <a:srgbClr val="C3C4BE"/>
    </a:custClr>
    <a:custClr name="ASSA ABLOY Orange">
      <a:srgbClr val="E0684B"/>
    </a:custClr>
    <a:custClr name="ASSA ABLOY Dark Green">
      <a:srgbClr val="70927A"/>
    </a:custClr>
    <a:custClr name="ASSA ABLOY Dark Blue">
      <a:srgbClr val="45637A"/>
    </a:custClr>
    <a:custClr name="ASSA ABLOY Green">
      <a:srgbClr val="A7B8B4"/>
    </a:custClr>
    <a:custClr name="ASSA ABLOY Brown">
      <a:srgbClr val="80686F"/>
    </a:custClr>
    <a:custClr name="ASSA ABLOY Red">
      <a:srgbClr val="983222"/>
    </a:custClr>
    <a:custClr name="ASSA ABLOY Beige">
      <a:srgbClr val="AA9C8F"/>
    </a:custClr>
    <a:custClr name="ASSA ABLOY Yellow">
      <a:srgbClr val="F2DF74"/>
    </a:custClr>
    <a:custClr name="ASSA ABLOY Sustainability Green">
      <a:srgbClr val="689C41"/>
    </a:custClr>
  </a:custClrLst>
  <a:extLst>
    <a:ext uri="{05A4C25C-085E-4340-85A3-A5531E510DB2}">
      <thm15:themeFamily xmlns:thm15="http://schemas.microsoft.com/office/thememl/2012/main" name="Default" id="{C87DB9DA-02A5-4140-BC65-5F528FB97C53}" vid="{F1766795-0814-4FFD-B318-26DA62B636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ASSA ABLOY</Template>
  <TotalTime>2085</TotalTime>
  <Words>416</Words>
  <Application>Microsoft Office PowerPoint</Application>
  <PresentationFormat>Widescreen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Wingdings</vt:lpstr>
      <vt:lpstr>ASSA ABLOY</vt:lpstr>
      <vt:lpstr>Why HKC?</vt:lpstr>
      <vt:lpstr>Connecting…..Automating…….Signalling</vt:lpstr>
      <vt:lpstr>Connecting…..Automating…….Expanding </vt:lpstr>
      <vt:lpstr>Connecting…..Automating…….Signalling </vt:lpstr>
      <vt:lpstr>2 Panels For All Solutions Plus  Alarm User &amp; Engineer App</vt:lpstr>
      <vt:lpstr>Keypads and Controls </vt:lpstr>
      <vt:lpstr>Intrusion Detectors  </vt:lpstr>
      <vt:lpstr>Life Safety </vt:lpstr>
      <vt:lpstr>RF Wireless Sounders/Outputs</vt:lpstr>
      <vt:lpstr>Communication Devices</vt:lpstr>
      <vt:lpstr>Access Control Devices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Strom, Helene</dc:creator>
  <cp:keywords>class='Internal'</cp:keywords>
  <cp:lastModifiedBy>Nick Quigley</cp:lastModifiedBy>
  <cp:revision>150</cp:revision>
  <cp:lastPrinted>2021-05-24T06:47:30Z</cp:lastPrinted>
  <dcterms:created xsi:type="dcterms:W3CDTF">2019-03-18T20:57:15Z</dcterms:created>
  <dcterms:modified xsi:type="dcterms:W3CDTF">2021-09-02T12:18:46Z</dcterms:modified>
</cp:coreProperties>
</file>